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10/24/2017</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1A6AA8-A04B-4104-9AE2-BD48D340E27F}" type="datetimeFigureOut">
              <a:rPr lang="en-US" dirty="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E0BF79-FAC6-4A96-8DE1-F7B82E2E1652}" type="datetimeFigureOut">
              <a:rPr lang="en-US" dirty="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FF5DD9-2C52-442D-92E2-8072C0C3D7CD}" type="datetimeFigureOut">
              <a:rPr lang="en-US" dirty="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10/24/2017</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D3D6FB-79CC-4683-A046-BBE785BA1BED}" type="datetimeFigureOut">
              <a:rPr lang="en-US" dirty="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12B3E8-48F1-4B23-8498-D8A04A81EC9C}" type="datetimeFigureOut">
              <a:rPr lang="en-US" dirty="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B90D90-AA62-404D-A741-635B4370F9CB}" type="datetimeFigureOut">
              <a:rPr lang="en-US" dirty="0"/>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10/24/2017</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10/24/2017</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10/24/2017</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4475" y="1647825"/>
            <a:ext cx="9068586" cy="2590800"/>
          </a:xfrm>
        </p:spPr>
        <p:txBody>
          <a:bodyPr/>
          <a:lstStyle/>
          <a:p>
            <a:r>
              <a:rPr lang="en-US"/>
              <a:t>Book club presentation</a:t>
            </a:r>
          </a:p>
        </p:txBody>
      </p:sp>
      <p:sp>
        <p:nvSpPr>
          <p:cNvPr id="3" name="Subtitle 2"/>
          <p:cNvSpPr>
            <a:spLocks noGrp="1"/>
          </p:cNvSpPr>
          <p:nvPr>
            <p:ph type="subTitle" idx="1"/>
          </p:nvPr>
        </p:nvSpPr>
        <p:spPr>
          <a:xfrm>
            <a:off x="1514475" y="3914775"/>
            <a:ext cx="9070975" cy="1249833"/>
          </a:xfrm>
        </p:spPr>
        <p:txBody>
          <a:bodyPr vert="horz" lIns="91440" tIns="45720" rIns="91440" bIns="45720" rtlCol="0" anchor="t">
            <a:normAutofit/>
          </a:bodyPr>
          <a:lstStyle/>
          <a:p>
            <a:r>
              <a:rPr lang="en-US" sz="3200"/>
              <a:t>The Giver</a:t>
            </a:r>
          </a:p>
          <a:p>
            <a:r>
              <a:rPr lang="en-US" sz="3200"/>
              <a:t>By: Lois Lowry</a:t>
            </a:r>
          </a:p>
        </p:txBody>
      </p:sp>
    </p:spTree>
    <p:extLst>
      <p:ext uri="{BB962C8B-B14F-4D97-AF65-F5344CB8AC3E}">
        <p14:creationId xmlns:p14="http://schemas.microsoft.com/office/powerpoint/2010/main" val="1627197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4927-D7C4-48F1-BA95-A03E4E8C2FD4}"/>
              </a:ext>
            </a:extLst>
          </p:cNvPr>
          <p:cNvSpPr>
            <a:spLocks noGrp="1"/>
          </p:cNvSpPr>
          <p:nvPr>
            <p:ph type="title"/>
          </p:nvPr>
        </p:nvSpPr>
        <p:spPr/>
        <p:txBody>
          <a:bodyPr/>
          <a:lstStyle/>
          <a:p>
            <a:r>
              <a:rPr lang="en-US"/>
              <a:t>Comparing books</a:t>
            </a:r>
          </a:p>
        </p:txBody>
      </p:sp>
      <p:sp>
        <p:nvSpPr>
          <p:cNvPr id="3" name="Text Placeholder 2">
            <a:extLst>
              <a:ext uri="{FF2B5EF4-FFF2-40B4-BE49-F238E27FC236}">
                <a16:creationId xmlns:a16="http://schemas.microsoft.com/office/drawing/2014/main" id="{22571CD1-2C21-4686-AAB6-3D2BB6F87040}"/>
              </a:ext>
            </a:extLst>
          </p:cNvPr>
          <p:cNvSpPr>
            <a:spLocks noGrp="1"/>
          </p:cNvSpPr>
          <p:nvPr>
            <p:ph type="body" idx="1"/>
          </p:nvPr>
        </p:nvSpPr>
        <p:spPr/>
        <p:txBody>
          <a:bodyPr/>
          <a:lstStyle/>
          <a:p>
            <a:r>
              <a:rPr lang="en-US"/>
              <a:t>All Summer in a Day</a:t>
            </a:r>
          </a:p>
        </p:txBody>
      </p:sp>
      <p:sp>
        <p:nvSpPr>
          <p:cNvPr id="4" name="Content Placeholder 3">
            <a:extLst>
              <a:ext uri="{FF2B5EF4-FFF2-40B4-BE49-F238E27FC236}">
                <a16:creationId xmlns:a16="http://schemas.microsoft.com/office/drawing/2014/main" id="{C60777A3-A227-4F5D-AB57-9E1F68CA09F9}"/>
              </a:ext>
            </a:extLst>
          </p:cNvPr>
          <p:cNvSpPr>
            <a:spLocks noGrp="1"/>
          </p:cNvSpPr>
          <p:nvPr>
            <p:ph sz="half" idx="2"/>
          </p:nvPr>
        </p:nvSpPr>
        <p:spPr/>
        <p:txBody>
          <a:bodyPr/>
          <a:lstStyle/>
          <a:p>
            <a:pPr marL="0" indent="0">
              <a:buNone/>
            </a:pPr>
            <a:r>
              <a:rPr lang="en-US" dirty="0" smtClean="0"/>
              <a:t>Jonas is set apart from his community because of his experience with the giver.</a:t>
            </a:r>
          </a:p>
          <a:p>
            <a:pPr marL="0" indent="0">
              <a:buNone/>
            </a:pPr>
            <a:endParaRPr lang="en-US" dirty="0"/>
          </a:p>
          <a:p>
            <a:pPr marL="0" indent="0">
              <a:buNone/>
            </a:pPr>
            <a:r>
              <a:rPr lang="en-US" dirty="0" smtClean="0"/>
              <a:t>Jonas is a leader and he is fearless.</a:t>
            </a:r>
            <a:endParaRPr lang="en-US" dirty="0"/>
          </a:p>
        </p:txBody>
      </p:sp>
      <p:sp>
        <p:nvSpPr>
          <p:cNvPr id="5" name="Text Placeholder 4">
            <a:extLst>
              <a:ext uri="{FF2B5EF4-FFF2-40B4-BE49-F238E27FC236}">
                <a16:creationId xmlns:a16="http://schemas.microsoft.com/office/drawing/2014/main" id="{EFC27A2C-80D9-4286-9A06-C6DC33644AEA}"/>
              </a:ext>
            </a:extLst>
          </p:cNvPr>
          <p:cNvSpPr>
            <a:spLocks noGrp="1"/>
          </p:cNvSpPr>
          <p:nvPr>
            <p:ph type="body" sz="quarter" idx="3"/>
          </p:nvPr>
        </p:nvSpPr>
        <p:spPr/>
        <p:txBody>
          <a:bodyPr/>
          <a:lstStyle/>
          <a:p>
            <a:r>
              <a:rPr lang="en-US"/>
              <a:t>The Giver</a:t>
            </a:r>
          </a:p>
        </p:txBody>
      </p:sp>
      <p:sp>
        <p:nvSpPr>
          <p:cNvPr id="6" name="Content Placeholder 5">
            <a:extLst>
              <a:ext uri="{FF2B5EF4-FFF2-40B4-BE49-F238E27FC236}">
                <a16:creationId xmlns:a16="http://schemas.microsoft.com/office/drawing/2014/main" id="{2BDDA6AF-F1BD-4287-BD00-4EFC1FD4B4EE}"/>
              </a:ext>
            </a:extLst>
          </p:cNvPr>
          <p:cNvSpPr>
            <a:spLocks noGrp="1"/>
          </p:cNvSpPr>
          <p:nvPr>
            <p:ph sz="quarter" idx="4"/>
          </p:nvPr>
        </p:nvSpPr>
        <p:spPr/>
        <p:txBody>
          <a:bodyPr/>
          <a:lstStyle/>
          <a:p>
            <a:pPr marL="0" indent="0">
              <a:buNone/>
            </a:pPr>
            <a:r>
              <a:rPr lang="en-US" dirty="0" smtClean="0"/>
              <a:t>Margot is set apart from her community because of her experience on Earth.</a:t>
            </a:r>
          </a:p>
          <a:p>
            <a:pPr marL="0" indent="0">
              <a:buNone/>
            </a:pPr>
            <a:endParaRPr lang="en-US" dirty="0"/>
          </a:p>
          <a:p>
            <a:pPr marL="0" indent="0">
              <a:buNone/>
            </a:pPr>
            <a:r>
              <a:rPr lang="en-US" dirty="0" smtClean="0"/>
              <a:t>Margot is bullied and she is fearful.</a:t>
            </a:r>
            <a:endParaRPr lang="en-US" dirty="0"/>
          </a:p>
        </p:txBody>
      </p:sp>
    </p:spTree>
    <p:extLst>
      <p:ext uri="{BB962C8B-B14F-4D97-AF65-F5344CB8AC3E}">
        <p14:creationId xmlns:p14="http://schemas.microsoft.com/office/powerpoint/2010/main" val="3713404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D1B1A-B7C4-4FB0-9ECD-86895A7578A2}"/>
              </a:ext>
            </a:extLst>
          </p:cNvPr>
          <p:cNvSpPr>
            <a:spLocks noGrp="1"/>
          </p:cNvSpPr>
          <p:nvPr>
            <p:ph type="title"/>
          </p:nvPr>
        </p:nvSpPr>
        <p:spPr/>
        <p:txBody>
          <a:bodyPr/>
          <a:lstStyle/>
          <a:p>
            <a:r>
              <a:rPr lang="en-US"/>
              <a:t>Most impactful signpost</a:t>
            </a:r>
          </a:p>
        </p:txBody>
      </p:sp>
      <p:sp>
        <p:nvSpPr>
          <p:cNvPr id="3" name="Content Placeholder 2">
            <a:extLst>
              <a:ext uri="{FF2B5EF4-FFF2-40B4-BE49-F238E27FC236}">
                <a16:creationId xmlns:a16="http://schemas.microsoft.com/office/drawing/2014/main" id="{137C0A72-76C2-422B-9CDC-871C06C98DAC}"/>
              </a:ext>
            </a:extLst>
          </p:cNvPr>
          <p:cNvSpPr>
            <a:spLocks noGrp="1"/>
          </p:cNvSpPr>
          <p:nvPr>
            <p:ph idx="1"/>
          </p:nvPr>
        </p:nvSpPr>
        <p:spPr>
          <a:xfrm>
            <a:off x="1066800" y="2014194"/>
            <a:ext cx="10058400" cy="3931920"/>
          </a:xfrm>
        </p:spPr>
        <p:txBody>
          <a:bodyPr/>
          <a:lstStyle/>
          <a:p>
            <a:pPr marL="0" indent="0">
              <a:buNone/>
            </a:pPr>
            <a:r>
              <a:rPr lang="en-US" sz="3200" dirty="0" smtClean="0"/>
              <a:t>Tough Question: pg.74</a:t>
            </a:r>
          </a:p>
          <a:p>
            <a:pPr marL="0" indent="0">
              <a:buNone/>
            </a:pPr>
            <a:r>
              <a:rPr lang="en-US" sz="3200" dirty="0" smtClean="0"/>
              <a:t>“Could there be rules beyond the rules that governed the community?”</a:t>
            </a:r>
          </a:p>
          <a:p>
            <a:pPr marL="0" indent="0">
              <a:buNone/>
            </a:pPr>
            <a:r>
              <a:rPr lang="en-US" sz="3200" dirty="0" smtClean="0"/>
              <a:t>This question makes me wonder what the elders are all keeping from the communities.</a:t>
            </a:r>
          </a:p>
          <a:p>
            <a:pPr marL="0" indent="0">
              <a:buNone/>
            </a:pPr>
            <a:endParaRPr lang="en-US" dirty="0"/>
          </a:p>
        </p:txBody>
      </p:sp>
    </p:spTree>
    <p:extLst>
      <p:ext uri="{BB962C8B-B14F-4D97-AF65-F5344CB8AC3E}">
        <p14:creationId xmlns:p14="http://schemas.microsoft.com/office/powerpoint/2010/main" val="695144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9B590-6896-43AF-99FF-17420DB824E9}"/>
              </a:ext>
            </a:extLst>
          </p:cNvPr>
          <p:cNvSpPr>
            <a:spLocks noGrp="1"/>
          </p:cNvSpPr>
          <p:nvPr>
            <p:ph type="title"/>
          </p:nvPr>
        </p:nvSpPr>
        <p:spPr/>
        <p:txBody>
          <a:bodyPr/>
          <a:lstStyle/>
          <a:p>
            <a:r>
              <a:rPr lang="en-US"/>
              <a:t>Conclusion</a:t>
            </a:r>
          </a:p>
        </p:txBody>
      </p:sp>
      <p:sp>
        <p:nvSpPr>
          <p:cNvPr id="3" name="Content Placeholder 2">
            <a:extLst>
              <a:ext uri="{FF2B5EF4-FFF2-40B4-BE49-F238E27FC236}">
                <a16:creationId xmlns:a16="http://schemas.microsoft.com/office/drawing/2014/main" id="{41FFFB1D-98C8-41E8-9320-BE41AA362B7B}"/>
              </a:ext>
            </a:extLst>
          </p:cNvPr>
          <p:cNvSpPr>
            <a:spLocks noGrp="1"/>
          </p:cNvSpPr>
          <p:nvPr>
            <p:ph idx="1"/>
          </p:nvPr>
        </p:nvSpPr>
        <p:spPr/>
        <p:txBody>
          <a:bodyPr/>
          <a:lstStyle/>
          <a:p>
            <a:pPr marL="0" indent="0">
              <a:buNone/>
            </a:pPr>
            <a:r>
              <a:rPr lang="en-US" dirty="0" smtClean="0"/>
              <a:t>In conclusion, I would recommend this to people who enjoy futuristic books. The most memorable aspect for me was when Jonas was shown a video of the smaller twin being “released”. In this moment Jonas realized that the community was not what it seems. This book is important because of all the lesson who </a:t>
            </a:r>
            <a:r>
              <a:rPr lang="en-US" smtClean="0"/>
              <a:t>can learn.</a:t>
            </a:r>
            <a:endParaRPr lang="en-US"/>
          </a:p>
        </p:txBody>
      </p:sp>
    </p:spTree>
    <p:extLst>
      <p:ext uri="{BB962C8B-B14F-4D97-AF65-F5344CB8AC3E}">
        <p14:creationId xmlns:p14="http://schemas.microsoft.com/office/powerpoint/2010/main" val="393156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Summary</a:t>
            </a:r>
          </a:p>
        </p:txBody>
      </p:sp>
      <p:sp>
        <p:nvSpPr>
          <p:cNvPr id="3" name="Content Placeholder 2"/>
          <p:cNvSpPr>
            <a:spLocks noGrp="1"/>
          </p:cNvSpPr>
          <p:nvPr>
            <p:ph idx="1"/>
          </p:nvPr>
        </p:nvSpPr>
        <p:spPr>
          <a:xfrm>
            <a:off x="1066800" y="2103438"/>
            <a:ext cx="10058400" cy="2760519"/>
          </a:xfrm>
        </p:spPr>
        <p:txBody>
          <a:bodyPr vert="horz" lIns="91440" tIns="45720" rIns="91440" bIns="45720" rtlCol="0" anchor="t">
            <a:normAutofit/>
          </a:bodyPr>
          <a:lstStyle/>
          <a:p>
            <a:pPr marL="0" indent="0">
              <a:buNone/>
            </a:pPr>
            <a:r>
              <a:rPr lang="en-US" sz="2800"/>
              <a:t>Jonas lives in a community where everything is chosen for the members. Jonas will soon become a twelve. Becoming a twelve holds many responsibility. Especially for Jonas because he will soon become the new Receiver. The Receiver will soon take the place of the Giver and hold all the memories for the community.</a:t>
            </a:r>
          </a:p>
        </p:txBody>
      </p:sp>
    </p:spTree>
    <p:extLst>
      <p:ext uri="{BB962C8B-B14F-4D97-AF65-F5344CB8AC3E}">
        <p14:creationId xmlns:p14="http://schemas.microsoft.com/office/powerpoint/2010/main" val="3168422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7543" y="528126"/>
            <a:ext cx="6233886" cy="383807"/>
          </a:xfrm>
        </p:spPr>
        <p:txBody>
          <a:bodyPr>
            <a:normAutofit fontScale="90000"/>
          </a:bodyPr>
          <a:lstStyle/>
          <a:p>
            <a:pPr algn="ctr"/>
            <a:r>
              <a:rPr lang="en-US"/>
              <a:t>Plot Diagram</a:t>
            </a:r>
          </a:p>
        </p:txBody>
      </p:sp>
      <p:cxnSp>
        <p:nvCxnSpPr>
          <p:cNvPr id="9" name="Straight Connector 8"/>
          <p:cNvCxnSpPr/>
          <p:nvPr/>
        </p:nvCxnSpPr>
        <p:spPr>
          <a:xfrm>
            <a:off x="1306286" y="5428343"/>
            <a:ext cx="2641600" cy="145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947886" y="2278743"/>
            <a:ext cx="1901371" cy="32221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849257" y="2278743"/>
            <a:ext cx="2061029" cy="32221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953829" y="5442857"/>
            <a:ext cx="3178628" cy="580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734629" y="3677725"/>
            <a:ext cx="42091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1306286" y="4702629"/>
            <a:ext cx="3062514" cy="145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1262746" y="3677725"/>
            <a:ext cx="371746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1306287" y="2820560"/>
            <a:ext cx="4209142" cy="3505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151086" y="1821617"/>
            <a:ext cx="3439885" cy="369332"/>
          </a:xfrm>
          <a:prstGeom prst="rect">
            <a:avLst/>
          </a:prstGeom>
          <a:noFill/>
        </p:spPr>
        <p:txBody>
          <a:bodyPr wrap="square" rtlCol="0" anchor="t">
            <a:spAutoFit/>
          </a:bodyPr>
          <a:lstStyle/>
          <a:p>
            <a:r>
              <a:rPr lang="en-US"/>
              <a:t>Jonas becomes the Receiver</a:t>
            </a:r>
          </a:p>
        </p:txBody>
      </p:sp>
      <p:cxnSp>
        <p:nvCxnSpPr>
          <p:cNvPr id="4" name="Straight Arrow Connector 3"/>
          <p:cNvCxnSpPr/>
          <p:nvPr/>
        </p:nvCxnSpPr>
        <p:spPr>
          <a:xfrm flipH="1" flipV="1">
            <a:off x="7457997" y="4694799"/>
            <a:ext cx="3410620" cy="16082"/>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631183" y="4865186"/>
            <a:ext cx="3502025"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Jonas gives the memories back to the community.</a:t>
            </a:r>
          </a:p>
        </p:txBody>
      </p:sp>
      <p:sp>
        <p:nvSpPr>
          <p:cNvPr id="6" name="TextBox 5"/>
          <p:cNvSpPr txBox="1"/>
          <p:nvPr/>
        </p:nvSpPr>
        <p:spPr>
          <a:xfrm>
            <a:off x="7467874" y="3030744"/>
            <a:ext cx="2743200"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Jonas begins seeing color.</a:t>
            </a:r>
          </a:p>
        </p:txBody>
      </p:sp>
      <p:sp>
        <p:nvSpPr>
          <p:cNvPr id="7" name="TextBox 6"/>
          <p:cNvSpPr txBox="1"/>
          <p:nvPr/>
        </p:nvSpPr>
        <p:spPr>
          <a:xfrm>
            <a:off x="7467874" y="3857625"/>
            <a:ext cx="2743200"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Jonas accidently gives baby Gabe a memory.</a:t>
            </a:r>
          </a:p>
        </p:txBody>
      </p:sp>
      <p:sp>
        <p:nvSpPr>
          <p:cNvPr id="8" name="TextBox 7"/>
          <p:cNvSpPr txBox="1"/>
          <p:nvPr/>
        </p:nvSpPr>
        <p:spPr>
          <a:xfrm>
            <a:off x="2039532" y="2162175"/>
            <a:ext cx="2743200"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Jonas begins training with the Giver.</a:t>
            </a:r>
          </a:p>
        </p:txBody>
      </p:sp>
      <p:sp>
        <p:nvSpPr>
          <p:cNvPr id="10" name="TextBox 9"/>
          <p:cNvSpPr txBox="1"/>
          <p:nvPr/>
        </p:nvSpPr>
        <p:spPr>
          <a:xfrm>
            <a:off x="2039532" y="2908537"/>
            <a:ext cx="2743200"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Jonas attends the ceremony of 12's.</a:t>
            </a:r>
          </a:p>
        </p:txBody>
      </p:sp>
      <p:sp>
        <p:nvSpPr>
          <p:cNvPr id="12" name="TextBox 11"/>
          <p:cNvSpPr txBox="1"/>
          <p:nvPr/>
        </p:nvSpPr>
        <p:spPr>
          <a:xfrm>
            <a:off x="1657350" y="3994210"/>
            <a:ext cx="2743200"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He is anxious about receiving a job.</a:t>
            </a:r>
          </a:p>
        </p:txBody>
      </p:sp>
      <p:sp>
        <p:nvSpPr>
          <p:cNvPr id="16" name="TextBox 15"/>
          <p:cNvSpPr txBox="1"/>
          <p:nvPr/>
        </p:nvSpPr>
        <p:spPr>
          <a:xfrm>
            <a:off x="1262746" y="5061722"/>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Jonas is an 11.</a:t>
            </a:r>
          </a:p>
        </p:txBody>
      </p:sp>
    </p:spTree>
    <p:extLst>
      <p:ext uri="{BB962C8B-B14F-4D97-AF65-F5344CB8AC3E}">
        <p14:creationId xmlns:p14="http://schemas.microsoft.com/office/powerpoint/2010/main" val="3060628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Setting</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sz="2800"/>
              <a:t>The book takes place in the future in a community. The community is controlled by the chief of elders. The tone of the book is direct.</a:t>
            </a:r>
            <a:endParaRPr lang="en-US"/>
          </a:p>
        </p:txBody>
      </p:sp>
    </p:spTree>
    <p:extLst>
      <p:ext uri="{BB962C8B-B14F-4D97-AF65-F5344CB8AC3E}">
        <p14:creationId xmlns:p14="http://schemas.microsoft.com/office/powerpoint/2010/main" val="3261616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5"/>
            <a:ext cx="4884057" cy="460492"/>
          </a:xfrm>
        </p:spPr>
        <p:txBody>
          <a:bodyPr>
            <a:normAutofit fontScale="90000"/>
          </a:bodyPr>
          <a:lstStyle/>
          <a:p>
            <a:r>
              <a:rPr lang="en-US"/>
              <a:t>Character Traits</a:t>
            </a:r>
          </a:p>
        </p:txBody>
      </p:sp>
      <p:sp>
        <p:nvSpPr>
          <p:cNvPr id="4" name="Oval 3"/>
          <p:cNvSpPr/>
          <p:nvPr/>
        </p:nvSpPr>
        <p:spPr>
          <a:xfrm>
            <a:off x="4746171" y="2351315"/>
            <a:ext cx="2148114" cy="18578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845502" y="2752725"/>
            <a:ext cx="1756229" cy="923330"/>
          </a:xfrm>
          <a:prstGeom prst="rect">
            <a:avLst/>
          </a:prstGeom>
          <a:noFill/>
        </p:spPr>
        <p:txBody>
          <a:bodyPr wrap="square" rtlCol="0">
            <a:spAutoFit/>
          </a:bodyPr>
          <a:lstStyle/>
          <a:p>
            <a:pPr algn="ctr"/>
            <a:r>
              <a:rPr lang="en-US"/>
              <a:t>Jonas’ traits and influencers</a:t>
            </a:r>
          </a:p>
        </p:txBody>
      </p:sp>
      <p:sp>
        <p:nvSpPr>
          <p:cNvPr id="6" name="Oval 5"/>
          <p:cNvSpPr/>
          <p:nvPr/>
        </p:nvSpPr>
        <p:spPr>
          <a:xfrm>
            <a:off x="6698342" y="1422400"/>
            <a:ext cx="2764972" cy="10595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Sweet:</a:t>
            </a:r>
          </a:p>
          <a:p>
            <a:pPr algn="ctr"/>
            <a:r>
              <a:rPr lang="en-US"/>
              <a:t>He cares for old people.</a:t>
            </a:r>
          </a:p>
        </p:txBody>
      </p:sp>
      <p:sp>
        <p:nvSpPr>
          <p:cNvPr id="7" name="Oval 6"/>
          <p:cNvSpPr/>
          <p:nvPr/>
        </p:nvSpPr>
        <p:spPr>
          <a:xfrm>
            <a:off x="7387771" y="3741895"/>
            <a:ext cx="2946400" cy="11203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Restless:</a:t>
            </a:r>
          </a:p>
          <a:p>
            <a:pPr algn="ctr"/>
            <a:r>
              <a:rPr lang="en-US"/>
              <a:t>He wants to know his job.</a:t>
            </a:r>
          </a:p>
        </p:txBody>
      </p:sp>
      <p:sp>
        <p:nvSpPr>
          <p:cNvPr id="3" name="Oval 2"/>
          <p:cNvSpPr/>
          <p:nvPr/>
        </p:nvSpPr>
        <p:spPr>
          <a:xfrm>
            <a:off x="7210425" y="2550020"/>
            <a:ext cx="2689225" cy="1069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Smart and Mature:</a:t>
            </a:r>
          </a:p>
          <a:p>
            <a:pPr algn="ctr"/>
            <a:r>
              <a:rPr lang="en-US"/>
              <a:t>He acts older.</a:t>
            </a:r>
          </a:p>
        </p:txBody>
      </p:sp>
      <p:sp>
        <p:nvSpPr>
          <p:cNvPr id="8" name="Oval 7"/>
          <p:cNvSpPr/>
          <p:nvPr/>
        </p:nvSpPr>
        <p:spPr>
          <a:xfrm>
            <a:off x="7472363" y="4906963"/>
            <a:ext cx="2649637" cy="11715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Confused:</a:t>
            </a:r>
          </a:p>
          <a:p>
            <a:pPr algn="ctr"/>
            <a:r>
              <a:rPr lang="en-US"/>
              <a:t>About his feelings for Fiona</a:t>
            </a:r>
          </a:p>
        </p:txBody>
      </p:sp>
      <p:sp>
        <p:nvSpPr>
          <p:cNvPr id="11" name="Oval 10"/>
          <p:cNvSpPr/>
          <p:nvPr/>
        </p:nvSpPr>
        <p:spPr>
          <a:xfrm>
            <a:off x="1435100" y="1328738"/>
            <a:ext cx="2527300" cy="12663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His friends:</a:t>
            </a:r>
          </a:p>
          <a:p>
            <a:pPr algn="ctr"/>
            <a:r>
              <a:rPr lang="en-US"/>
              <a:t>Help him get ready for the future</a:t>
            </a:r>
          </a:p>
        </p:txBody>
      </p:sp>
      <p:sp>
        <p:nvSpPr>
          <p:cNvPr id="12" name="Oval 11"/>
          <p:cNvSpPr/>
          <p:nvPr/>
        </p:nvSpPr>
        <p:spPr>
          <a:xfrm>
            <a:off x="1466850" y="2914514"/>
            <a:ext cx="2702401" cy="13891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His parents:</a:t>
            </a:r>
          </a:p>
          <a:p>
            <a:pPr algn="ctr"/>
            <a:r>
              <a:rPr lang="en-US"/>
              <a:t>Help him with his feelings and give advice</a:t>
            </a:r>
          </a:p>
        </p:txBody>
      </p:sp>
      <p:sp>
        <p:nvSpPr>
          <p:cNvPr id="14" name="Oval 13"/>
          <p:cNvSpPr/>
          <p:nvPr/>
        </p:nvSpPr>
        <p:spPr>
          <a:xfrm>
            <a:off x="1989138" y="4852988"/>
            <a:ext cx="2595562" cy="1144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12 ceremony:</a:t>
            </a:r>
            <a:r>
              <a:rPr lang="en-US">
                <a:latin typeface="+mn-ea"/>
                <a:cs typeface="+mn-ea"/>
              </a:rPr>
              <a:t/>
            </a:r>
            <a:br>
              <a:rPr lang="en-US">
                <a:latin typeface="+mn-ea"/>
                <a:cs typeface="+mn-ea"/>
              </a:rPr>
            </a:br>
            <a:r>
              <a:rPr lang="en-US"/>
              <a:t>soon learn the job, he'll have forever.</a:t>
            </a:r>
          </a:p>
        </p:txBody>
      </p:sp>
      <p:sp>
        <p:nvSpPr>
          <p:cNvPr id="9" name="5-Point Star 8"/>
          <p:cNvSpPr/>
          <p:nvPr/>
        </p:nvSpPr>
        <p:spPr>
          <a:xfrm>
            <a:off x="9608457" y="493487"/>
            <a:ext cx="2162629" cy="1625600"/>
          </a:xfrm>
          <a:prstGeom prst="star5">
            <a:avLst>
              <a:gd name="adj" fmla="val 27982"/>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POV:</a:t>
            </a:r>
          </a:p>
          <a:p>
            <a:pPr algn="ctr"/>
            <a:r>
              <a:rPr lang="en-US" dirty="0" smtClean="0"/>
              <a:t>2</a:t>
            </a:r>
            <a:r>
              <a:rPr lang="en-US" baseline="30000" dirty="0" smtClean="0"/>
              <a:t>nd</a:t>
            </a:r>
            <a:r>
              <a:rPr lang="en-US" dirty="0" smtClean="0"/>
              <a:t> Person</a:t>
            </a:r>
            <a:endParaRPr lang="en-US" dirty="0"/>
          </a:p>
        </p:txBody>
      </p:sp>
    </p:spTree>
    <p:extLst>
      <p:ext uri="{BB962C8B-B14F-4D97-AF65-F5344CB8AC3E}">
        <p14:creationId xmlns:p14="http://schemas.microsoft.com/office/powerpoint/2010/main" val="2544204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5BC62-1B36-4E27-98E2-CFCCBFEA8892}"/>
              </a:ext>
            </a:extLst>
          </p:cNvPr>
          <p:cNvSpPr>
            <a:spLocks noGrp="1"/>
          </p:cNvSpPr>
          <p:nvPr>
            <p:ph type="title"/>
          </p:nvPr>
        </p:nvSpPr>
        <p:spPr/>
        <p:txBody>
          <a:bodyPr/>
          <a:lstStyle/>
          <a:p>
            <a:r>
              <a:rPr lang="en-US"/>
              <a:t>Main conflict</a:t>
            </a:r>
          </a:p>
        </p:txBody>
      </p:sp>
      <p:sp>
        <p:nvSpPr>
          <p:cNvPr id="3" name="Content Placeholder 2">
            <a:extLst>
              <a:ext uri="{FF2B5EF4-FFF2-40B4-BE49-F238E27FC236}">
                <a16:creationId xmlns:a16="http://schemas.microsoft.com/office/drawing/2014/main" id="{08C4357A-0955-4996-898F-2FF0E686408B}"/>
              </a:ext>
            </a:extLst>
          </p:cNvPr>
          <p:cNvSpPr>
            <a:spLocks noGrp="1"/>
          </p:cNvSpPr>
          <p:nvPr>
            <p:ph idx="1"/>
          </p:nvPr>
        </p:nvSpPr>
        <p:spPr/>
        <p:txBody>
          <a:bodyPr vert="horz" lIns="91440" tIns="45720" rIns="91440" bIns="45720" rtlCol="0" anchor="t">
            <a:normAutofit/>
          </a:bodyPr>
          <a:lstStyle/>
          <a:p>
            <a:pPr marL="0" indent="0">
              <a:buNone/>
            </a:pPr>
            <a:r>
              <a:rPr lang="en-US" sz="2400"/>
              <a:t>The Elders gave all memories of what life was like when there was choice and danger to "The Giver". No one in the community has these memories besides "The Giver". Except Jonas will soon have them. And he will soon see the cracks in the communities system.</a:t>
            </a:r>
          </a:p>
          <a:p>
            <a:pPr marL="0" indent="0">
              <a:buNone/>
            </a:pPr>
            <a:endParaRPr lang="en-US"/>
          </a:p>
        </p:txBody>
      </p:sp>
    </p:spTree>
    <p:extLst>
      <p:ext uri="{BB962C8B-B14F-4D97-AF65-F5344CB8AC3E}">
        <p14:creationId xmlns:p14="http://schemas.microsoft.com/office/powerpoint/2010/main" val="4077947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703EF-1701-432D-8C7F-79E8B28B6F52}"/>
              </a:ext>
            </a:extLst>
          </p:cNvPr>
          <p:cNvSpPr>
            <a:spLocks noGrp="1"/>
          </p:cNvSpPr>
          <p:nvPr>
            <p:ph type="title"/>
          </p:nvPr>
        </p:nvSpPr>
        <p:spPr/>
        <p:txBody>
          <a:bodyPr/>
          <a:lstStyle/>
          <a:p>
            <a:r>
              <a:rPr lang="en-US" dirty="0"/>
              <a:t>Theme #1</a:t>
            </a:r>
          </a:p>
        </p:txBody>
      </p:sp>
      <p:sp>
        <p:nvSpPr>
          <p:cNvPr id="3" name="Rectangle 2"/>
          <p:cNvSpPr/>
          <p:nvPr/>
        </p:nvSpPr>
        <p:spPr>
          <a:xfrm>
            <a:off x="1066800" y="2728686"/>
            <a:ext cx="9673771"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Fitting In</a:t>
            </a:r>
            <a:endParaRPr lang="en-US" sz="3200" dirty="0"/>
          </a:p>
        </p:txBody>
      </p:sp>
      <p:sp>
        <p:nvSpPr>
          <p:cNvPr id="4" name="TextBox 3"/>
          <p:cNvSpPr txBox="1"/>
          <p:nvPr/>
        </p:nvSpPr>
        <p:spPr>
          <a:xfrm>
            <a:off x="1066800" y="4194629"/>
            <a:ext cx="9673771" cy="2062103"/>
          </a:xfrm>
          <a:prstGeom prst="rect">
            <a:avLst/>
          </a:prstGeom>
          <a:noFill/>
        </p:spPr>
        <p:txBody>
          <a:bodyPr wrap="square" rtlCol="0">
            <a:spAutoFit/>
          </a:bodyPr>
          <a:lstStyle/>
          <a:p>
            <a:r>
              <a:rPr lang="en-US" sz="3200" dirty="0" smtClean="0"/>
              <a:t>“you elevens have spent all your years learning how to fit in.”</a:t>
            </a:r>
          </a:p>
          <a:p>
            <a:r>
              <a:rPr lang="en-US" sz="3200" dirty="0" smtClean="0"/>
              <a:t>They have been taught to always fit in, since they were given their families.</a:t>
            </a:r>
            <a:endParaRPr lang="en-US" sz="3200" dirty="0"/>
          </a:p>
        </p:txBody>
      </p:sp>
    </p:spTree>
    <p:extLst>
      <p:ext uri="{BB962C8B-B14F-4D97-AF65-F5344CB8AC3E}">
        <p14:creationId xmlns:p14="http://schemas.microsoft.com/office/powerpoint/2010/main" val="2888464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37EC9-4931-4758-84DE-8863E1E8B7EB}"/>
              </a:ext>
            </a:extLst>
          </p:cNvPr>
          <p:cNvSpPr>
            <a:spLocks noGrp="1"/>
          </p:cNvSpPr>
          <p:nvPr>
            <p:ph type="title"/>
          </p:nvPr>
        </p:nvSpPr>
        <p:spPr/>
        <p:txBody>
          <a:bodyPr/>
          <a:lstStyle/>
          <a:p>
            <a:r>
              <a:rPr lang="en-US" dirty="0"/>
              <a:t>Theme #2</a:t>
            </a:r>
          </a:p>
        </p:txBody>
      </p:sp>
      <p:sp>
        <p:nvSpPr>
          <p:cNvPr id="4" name="Rectangle 3"/>
          <p:cNvSpPr/>
          <p:nvPr/>
        </p:nvSpPr>
        <p:spPr>
          <a:xfrm>
            <a:off x="1335315" y="2197269"/>
            <a:ext cx="9789886" cy="5370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Seeing color is better.</a:t>
            </a:r>
            <a:endParaRPr lang="en-US" sz="3200" dirty="0"/>
          </a:p>
        </p:txBody>
      </p:sp>
      <p:sp>
        <p:nvSpPr>
          <p:cNvPr id="5" name="TextBox 4"/>
          <p:cNvSpPr txBox="1"/>
          <p:nvPr/>
        </p:nvSpPr>
        <p:spPr>
          <a:xfrm>
            <a:off x="1335315" y="3454400"/>
            <a:ext cx="9789886" cy="1569660"/>
          </a:xfrm>
          <a:prstGeom prst="rect">
            <a:avLst/>
          </a:prstGeom>
          <a:noFill/>
        </p:spPr>
        <p:txBody>
          <a:bodyPr wrap="square" rtlCol="0">
            <a:spAutoFit/>
          </a:bodyPr>
          <a:lstStyle/>
          <a:p>
            <a:r>
              <a:rPr lang="en-US" sz="3200" dirty="0" smtClean="0"/>
              <a:t>Jonas can see color while the other citizens can not. Seeing color allows him to notice different things about people. </a:t>
            </a:r>
            <a:endParaRPr lang="en-US" sz="3200" dirty="0"/>
          </a:p>
        </p:txBody>
      </p:sp>
    </p:spTree>
    <p:extLst>
      <p:ext uri="{BB962C8B-B14F-4D97-AF65-F5344CB8AC3E}">
        <p14:creationId xmlns:p14="http://schemas.microsoft.com/office/powerpoint/2010/main" val="3564036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1C317-1D5E-42C5-9EF1-F30AB1F91327}"/>
              </a:ext>
            </a:extLst>
          </p:cNvPr>
          <p:cNvSpPr>
            <a:spLocks noGrp="1"/>
          </p:cNvSpPr>
          <p:nvPr>
            <p:ph type="title"/>
          </p:nvPr>
        </p:nvSpPr>
        <p:spPr/>
        <p:txBody>
          <a:bodyPr/>
          <a:lstStyle/>
          <a:p>
            <a:r>
              <a:rPr lang="en-US" dirty="0"/>
              <a:t>Theme #3</a:t>
            </a:r>
          </a:p>
        </p:txBody>
      </p:sp>
      <p:sp>
        <p:nvSpPr>
          <p:cNvPr id="4" name="Rectangle 3"/>
          <p:cNvSpPr/>
          <p:nvPr/>
        </p:nvSpPr>
        <p:spPr>
          <a:xfrm>
            <a:off x="1066800" y="2264228"/>
            <a:ext cx="10370457" cy="6386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Sameness.</a:t>
            </a:r>
            <a:endParaRPr lang="en-US" sz="3200" dirty="0"/>
          </a:p>
        </p:txBody>
      </p:sp>
      <p:sp>
        <p:nvSpPr>
          <p:cNvPr id="5" name="TextBox 4"/>
          <p:cNvSpPr txBox="1"/>
          <p:nvPr/>
        </p:nvSpPr>
        <p:spPr>
          <a:xfrm>
            <a:off x="1066800" y="3512457"/>
            <a:ext cx="10341429" cy="1569660"/>
          </a:xfrm>
          <a:prstGeom prst="rect">
            <a:avLst/>
          </a:prstGeom>
          <a:noFill/>
        </p:spPr>
        <p:txBody>
          <a:bodyPr wrap="square" rtlCol="0">
            <a:spAutoFit/>
          </a:bodyPr>
          <a:lstStyle/>
          <a:p>
            <a:r>
              <a:rPr lang="en-US" sz="3200" dirty="0" smtClean="0"/>
              <a:t>Every single little girl is almost exactly the same. They all where bows in their pigtails and they’re always meant to be tied to perfection.</a:t>
            </a:r>
            <a:endParaRPr lang="en-US" sz="3200" dirty="0"/>
          </a:p>
        </p:txBody>
      </p:sp>
    </p:spTree>
    <p:extLst>
      <p:ext uri="{BB962C8B-B14F-4D97-AF65-F5344CB8AC3E}">
        <p14:creationId xmlns:p14="http://schemas.microsoft.com/office/powerpoint/2010/main" val="18757682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otalTime>33</TotalTime>
  <Words>525</Words>
  <Application>Microsoft Office PowerPoint</Application>
  <PresentationFormat>Widescreen</PresentationFormat>
  <Paragraphs>60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Garamond</vt:lpstr>
      <vt:lpstr>Savon</vt:lpstr>
      <vt:lpstr>Book club presentation</vt:lpstr>
      <vt:lpstr>Summary</vt:lpstr>
      <vt:lpstr>Plot Diagram</vt:lpstr>
      <vt:lpstr>Setting</vt:lpstr>
      <vt:lpstr>Character Traits</vt:lpstr>
      <vt:lpstr>Main conflict</vt:lpstr>
      <vt:lpstr>Theme #1</vt:lpstr>
      <vt:lpstr>Theme #2</vt:lpstr>
      <vt:lpstr>Theme #3</vt:lpstr>
      <vt:lpstr>Comparing books</vt:lpstr>
      <vt:lpstr>Most impactful signpost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club presentation</dc:title>
  <dc:creator>Andrus,Carly</dc:creator>
  <cp:lastModifiedBy>Andrus,Carly</cp:lastModifiedBy>
  <cp:revision>8</cp:revision>
  <dcterms:modified xsi:type="dcterms:W3CDTF">2017-10-24T12:35:22Z</dcterms:modified>
</cp:coreProperties>
</file>